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4" r:id="rId12"/>
    <p:sldId id="267" r:id="rId13"/>
    <p:sldId id="265" r:id="rId14"/>
    <p:sldId id="266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Kooperativ" panose="020B0604020202020204" charset="0"/>
      <p:regular r:id="rId17"/>
    </p:embeddedFont>
    <p:embeddedFont>
      <p:font typeface="Public Sans" panose="020B0604020202020204" charset="0"/>
      <p:regular r:id="rId18"/>
    </p:embeddedFont>
    <p:embeddedFont>
      <p:font typeface="Public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sv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35.sv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jpe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4.svg"/><Relationship Id="rId10" Type="http://schemas.openxmlformats.org/officeDocument/2006/relationships/image" Target="../media/image17.jpe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85404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032206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368407" y="1695598"/>
            <a:ext cx="13307691" cy="6895804"/>
          </a:xfrm>
          <a:custGeom>
            <a:avLst/>
            <a:gdLst/>
            <a:ahLst/>
            <a:cxnLst/>
            <a:rect l="l" t="t" r="r" b="b"/>
            <a:pathLst>
              <a:path w="13307691" h="6895804">
                <a:moveTo>
                  <a:pt x="0" y="0"/>
                </a:moveTo>
                <a:lnTo>
                  <a:pt x="13307692" y="0"/>
                </a:lnTo>
                <a:lnTo>
                  <a:pt x="13307692" y="6895804"/>
                </a:lnTo>
                <a:lnTo>
                  <a:pt x="0" y="689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68407" y="4402210"/>
            <a:ext cx="13829611" cy="155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11808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Solving Taxi-v3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81905" y="6922602"/>
            <a:ext cx="7724191" cy="104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by Dilara Özdil </a:t>
            </a:r>
          </a:p>
          <a:p>
            <a:pPr algn="ctr">
              <a:lnSpc>
                <a:spcPts val="4107"/>
              </a:lnSpc>
            </a:pPr>
            <a:r>
              <a:rPr lang="en-US" sz="342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and Yuliya Martyniuk</a:t>
            </a:r>
          </a:p>
        </p:txBody>
      </p:sp>
      <p:grpSp>
        <p:nvGrpSpPr>
          <p:cNvPr id="7" name="Group 7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905548" y="8105148"/>
            <a:ext cx="552886" cy="1267367"/>
          </a:xfrm>
          <a:custGeom>
            <a:avLst/>
            <a:gdLst/>
            <a:ahLst/>
            <a:cxnLst/>
            <a:rect l="l" t="t" r="r" b="b"/>
            <a:pathLst>
              <a:path w="552886" h="1267367">
                <a:moveTo>
                  <a:pt x="0" y="0"/>
                </a:moveTo>
                <a:lnTo>
                  <a:pt x="552886" y="0"/>
                </a:lnTo>
                <a:lnTo>
                  <a:pt x="552886" y="1267367"/>
                </a:lnTo>
                <a:lnTo>
                  <a:pt x="0" y="1267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98411" y="753268"/>
            <a:ext cx="1884661" cy="188466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372780" y="2519691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7861755" y="1296809"/>
            <a:ext cx="2320996" cy="797578"/>
          </a:xfrm>
          <a:custGeom>
            <a:avLst/>
            <a:gdLst/>
            <a:ahLst/>
            <a:cxnLst/>
            <a:rect l="l" t="t" r="r" b="b"/>
            <a:pathLst>
              <a:path w="2320996" h="797578">
                <a:moveTo>
                  <a:pt x="0" y="0"/>
                </a:moveTo>
                <a:lnTo>
                  <a:pt x="2320996" y="0"/>
                </a:lnTo>
                <a:lnTo>
                  <a:pt x="2320996" y="797578"/>
                </a:lnTo>
                <a:lnTo>
                  <a:pt x="0" y="797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-540533" y="1826278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2103590" y="1028700"/>
            <a:ext cx="2801957" cy="2669501"/>
          </a:xfrm>
          <a:custGeom>
            <a:avLst/>
            <a:gdLst/>
            <a:ahLst/>
            <a:cxnLst/>
            <a:rect l="l" t="t" r="r" b="b"/>
            <a:pathLst>
              <a:path w="2801957" h="2669501">
                <a:moveTo>
                  <a:pt x="0" y="0"/>
                </a:moveTo>
                <a:lnTo>
                  <a:pt x="2801958" y="0"/>
                </a:lnTo>
                <a:lnTo>
                  <a:pt x="2801958" y="2669501"/>
                </a:lnTo>
                <a:lnTo>
                  <a:pt x="0" y="2669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982833" y="6941652"/>
            <a:ext cx="7844417" cy="3180554"/>
          </a:xfrm>
          <a:custGeom>
            <a:avLst/>
            <a:gdLst/>
            <a:ahLst/>
            <a:cxnLst/>
            <a:rect l="l" t="t" r="r" b="b"/>
            <a:pathLst>
              <a:path w="7844417" h="3180554">
                <a:moveTo>
                  <a:pt x="0" y="0"/>
                </a:moveTo>
                <a:lnTo>
                  <a:pt x="7844417" y="0"/>
                </a:lnTo>
                <a:lnTo>
                  <a:pt x="7844417" y="3180555"/>
                </a:lnTo>
                <a:lnTo>
                  <a:pt x="0" y="3180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FF6DF-85CE-8BD6-56AF-E3CD4E6AE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2B8EC4-A873-A455-8DC9-160D5A380770}"/>
              </a:ext>
            </a:extLst>
          </p:cNvPr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44B5652-96FA-2DB3-E2C7-0FE9D5050487}"/>
              </a:ext>
            </a:extLst>
          </p:cNvPr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F80273D-08A7-494A-9329-BC613CED289C}"/>
                </a:ext>
              </a:extLst>
            </p:cNvPr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155D58-C929-24B7-1C3C-2B9BFC458A07}"/>
                </a:ext>
              </a:extLst>
            </p:cNvPr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4E429FA-245B-5AD3-412F-DBC9C0762F0A}"/>
              </a:ext>
            </a:extLst>
          </p:cNvPr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8207758-92C3-5E4C-F37E-79C4F0291775}"/>
                </a:ext>
              </a:extLst>
            </p:cNvPr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D9F3431-ED2E-771A-9070-57E0518AE68F}"/>
                </a:ext>
              </a:extLst>
            </p:cNvPr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061381DD-67C1-E1C2-542F-96D8FF689CF4}"/>
              </a:ext>
            </a:extLst>
          </p:cNvPr>
          <p:cNvSpPr txBox="1"/>
          <p:nvPr/>
        </p:nvSpPr>
        <p:spPr>
          <a:xfrm>
            <a:off x="1350201" y="609094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GB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Final evaluation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8F82379-5D8B-68D0-6FAC-675AC866CFF7}"/>
              </a:ext>
            </a:extLst>
          </p:cNvPr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3EF5538-F063-0F69-D000-37FE35E5C228}"/>
              </a:ext>
            </a:extLst>
          </p:cNvPr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3A5C35B-79CF-9494-CB95-B9FABCCD82BC}"/>
              </a:ext>
            </a:extLst>
          </p:cNvPr>
          <p:cNvSpPr txBox="1"/>
          <p:nvPr/>
        </p:nvSpPr>
        <p:spPr>
          <a:xfrm>
            <a:off x="741950" y="3612743"/>
            <a:ext cx="8631774" cy="476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b="1" dirty="0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Results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500</a:t>
            </a: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test episodes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Success Rate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77%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Average Reward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-39.27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Average Steps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55.44</a:t>
            </a: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r>
              <a:rPr lang="en-US" sz="2002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2661"/>
              </a:lnSpc>
            </a:pPr>
            <a:endParaRPr lang="en-US" sz="2002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  <a:spcBef>
                <a:spcPct val="0"/>
              </a:spcBef>
            </a:pPr>
            <a:endParaRPr lang="en-US" sz="2002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4" name="Picture 13" descr="A graph showing a barcode&#10;&#10;AI-generated content may be incorrect.">
            <a:extLst>
              <a:ext uri="{FF2B5EF4-FFF2-40B4-BE49-F238E27FC236}">
                <a16:creationId xmlns:a16="http://schemas.microsoft.com/office/drawing/2014/main" id="{61338293-66B4-AE2B-1439-E5418EEBD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669758"/>
            <a:ext cx="12758727" cy="69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98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883762" y="0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252817" y="1396714"/>
            <a:ext cx="3652716" cy="1255206"/>
          </a:xfrm>
          <a:custGeom>
            <a:avLst/>
            <a:gdLst/>
            <a:ahLst/>
            <a:cxnLst/>
            <a:rect l="l" t="t" r="r" b="b"/>
            <a:pathLst>
              <a:path w="3652716" h="1255206">
                <a:moveTo>
                  <a:pt x="0" y="0"/>
                </a:moveTo>
                <a:lnTo>
                  <a:pt x="3652716" y="0"/>
                </a:lnTo>
                <a:lnTo>
                  <a:pt x="3652716" y="1255206"/>
                </a:lnTo>
                <a:lnTo>
                  <a:pt x="0" y="1255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210854" y="-187696"/>
            <a:ext cx="20884494" cy="10062529"/>
          </a:xfrm>
          <a:custGeom>
            <a:avLst/>
            <a:gdLst/>
            <a:ahLst/>
            <a:cxnLst/>
            <a:rect l="l" t="t" r="r" b="b"/>
            <a:pathLst>
              <a:path w="20884494" h="10062529">
                <a:moveTo>
                  <a:pt x="0" y="0"/>
                </a:moveTo>
                <a:lnTo>
                  <a:pt x="20884494" y="0"/>
                </a:lnTo>
                <a:lnTo>
                  <a:pt x="20884494" y="10062529"/>
                </a:lnTo>
                <a:lnTo>
                  <a:pt x="0" y="10062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410334" y="9258300"/>
            <a:ext cx="23083973" cy="2434310"/>
          </a:xfrm>
          <a:custGeom>
            <a:avLst/>
            <a:gdLst/>
            <a:ahLst/>
            <a:cxnLst/>
            <a:rect l="l" t="t" r="r" b="b"/>
            <a:pathLst>
              <a:path w="23083973" h="2434310">
                <a:moveTo>
                  <a:pt x="0" y="0"/>
                </a:moveTo>
                <a:lnTo>
                  <a:pt x="23083974" y="0"/>
                </a:lnTo>
                <a:lnTo>
                  <a:pt x="23083974" y="2434310"/>
                </a:lnTo>
                <a:lnTo>
                  <a:pt x="0" y="2434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4316" y="0"/>
            <a:ext cx="3652716" cy="1255206"/>
          </a:xfrm>
          <a:custGeom>
            <a:avLst/>
            <a:gdLst/>
            <a:ahLst/>
            <a:cxnLst/>
            <a:rect l="l" t="t" r="r" b="b"/>
            <a:pathLst>
              <a:path w="3652716" h="1255206">
                <a:moveTo>
                  <a:pt x="0" y="0"/>
                </a:moveTo>
                <a:lnTo>
                  <a:pt x="3652716" y="0"/>
                </a:lnTo>
                <a:lnTo>
                  <a:pt x="3652716" y="1255206"/>
                </a:lnTo>
                <a:lnTo>
                  <a:pt x="0" y="1255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5983278" y="395578"/>
            <a:ext cx="1523296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Comparison </a:t>
            </a:r>
          </a:p>
        </p:txBody>
      </p:sp>
      <p:sp>
        <p:nvSpPr>
          <p:cNvPr id="8" name="Freeform 8"/>
          <p:cNvSpPr/>
          <p:nvPr/>
        </p:nvSpPr>
        <p:spPr>
          <a:xfrm>
            <a:off x="14221847" y="8476315"/>
            <a:ext cx="3857327" cy="1563971"/>
          </a:xfrm>
          <a:custGeom>
            <a:avLst/>
            <a:gdLst/>
            <a:ahLst/>
            <a:cxnLst/>
            <a:rect l="l" t="t" r="r" b="b"/>
            <a:pathLst>
              <a:path w="3857327" h="1563971">
                <a:moveTo>
                  <a:pt x="0" y="0"/>
                </a:moveTo>
                <a:lnTo>
                  <a:pt x="3857328" y="0"/>
                </a:lnTo>
                <a:lnTo>
                  <a:pt x="3857328" y="1563970"/>
                </a:lnTo>
                <a:lnTo>
                  <a:pt x="0" y="1563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12720" y="8389620"/>
            <a:ext cx="4048734" cy="1641578"/>
          </a:xfrm>
          <a:custGeom>
            <a:avLst/>
            <a:gdLst/>
            <a:ahLst/>
            <a:cxnLst/>
            <a:rect l="l" t="t" r="r" b="b"/>
            <a:pathLst>
              <a:path w="4048734" h="1641578">
                <a:moveTo>
                  <a:pt x="4048735" y="0"/>
                </a:moveTo>
                <a:lnTo>
                  <a:pt x="0" y="0"/>
                </a:lnTo>
                <a:lnTo>
                  <a:pt x="0" y="1641578"/>
                </a:lnTo>
                <a:lnTo>
                  <a:pt x="4048735" y="1641578"/>
                </a:lnTo>
                <a:lnTo>
                  <a:pt x="404873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9250443" y="189738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7183" y="1878330"/>
            <a:ext cx="8627767" cy="597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699" b="1">
                <a:solidFill>
                  <a:srgbClr val="0857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Q-Learning</a:t>
            </a:r>
          </a:p>
          <a:p>
            <a:pPr algn="l">
              <a:lnSpc>
                <a:spcPts val="2705"/>
              </a:lnSpc>
              <a:spcBef>
                <a:spcPct val="0"/>
              </a:spcBef>
            </a:pPr>
            <a:endParaRPr lang="en-US" sz="2699" b="1">
              <a:solidFill>
                <a:srgbClr val="08574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Converges much faster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Updated after every single step and uses "Bellman Equation" to estimate future reward based on the very next state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Positive mean reward (around 7) after 100k episodes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Discount factor 0.9 was effective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Q-table is limited to env where you can fit every state into a table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More stable for Taxi env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52825" y="1878330"/>
            <a:ext cx="8935175" cy="597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699" b="1">
                <a:solidFill>
                  <a:srgbClr val="0857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Stochastic Policy Gradient</a:t>
            </a:r>
          </a:p>
          <a:p>
            <a:pPr algn="l">
              <a:lnSpc>
                <a:spcPts val="2705"/>
              </a:lnSpc>
            </a:pPr>
            <a:endParaRPr lang="en-US" sz="2699" b="1">
              <a:solidFill>
                <a:srgbClr val="08574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REINFORCE takes longer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Uses Monte Carlo method, it must finish a full episode before it can update its weights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Achieved negative mean reward (-37) with 78% success rate at 75k episodes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Discount factor 0.99 was a must for REINFORCE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 (using NN) can handle continuous or much larger state spaces</a:t>
            </a:r>
          </a:p>
          <a:p>
            <a:pPr algn="l">
              <a:lnSpc>
                <a:spcPts val="2951"/>
              </a:lnSpc>
            </a:pPr>
            <a:endParaRPr lang="en-US" sz="23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8158" lvl="1" indent="-259079" algn="l">
              <a:lnSpc>
                <a:spcPts val="295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Could suffer from high-variance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71800" y="528201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lets see now!</a:t>
            </a:r>
            <a:r>
              <a:rPr lang="pl-PL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 Q-learning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pic>
        <p:nvPicPr>
          <p:cNvPr id="13" name="taxi_Q_4-epis">
            <a:hlinkClick r:id="" action="ppaction://media"/>
            <a:extLst>
              <a:ext uri="{FF2B5EF4-FFF2-40B4-BE49-F238E27FC236}">
                <a16:creationId xmlns:a16="http://schemas.microsoft.com/office/drawing/2014/main" id="{F773B466-919C-3743-8702-8CF7CA775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71800" y="1649934"/>
            <a:ext cx="12108622" cy="77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57400" y="528201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lets see now!</a:t>
            </a:r>
            <a:r>
              <a:rPr lang="pl-PL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 Policy gradient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pic>
        <p:nvPicPr>
          <p:cNvPr id="13" name="taxi_policy_50k-10-epis">
            <a:hlinkClick r:id="" action="ppaction://media"/>
            <a:extLst>
              <a:ext uri="{FF2B5EF4-FFF2-40B4-BE49-F238E27FC236}">
                <a16:creationId xmlns:a16="http://schemas.microsoft.com/office/drawing/2014/main" id="{85D5D7A5-A9A8-EB72-BD5F-123B81F04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58170" y="1699424"/>
            <a:ext cx="11771660" cy="748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063822" y="157734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2275374" y="8505227"/>
            <a:ext cx="22838748" cy="2339011"/>
            <a:chOff x="0" y="0"/>
            <a:chExt cx="6015144" cy="616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5144" cy="616036"/>
            </a:xfrm>
            <a:custGeom>
              <a:avLst/>
              <a:gdLst/>
              <a:ahLst/>
              <a:cxnLst/>
              <a:rect l="l" t="t" r="r" b="b"/>
              <a:pathLst>
                <a:path w="6015144" h="616036">
                  <a:moveTo>
                    <a:pt x="0" y="0"/>
                  </a:moveTo>
                  <a:lnTo>
                    <a:pt x="6015144" y="0"/>
                  </a:lnTo>
                  <a:lnTo>
                    <a:pt x="6015144" y="616036"/>
                  </a:lnTo>
                  <a:lnTo>
                    <a:pt x="0" y="616036"/>
                  </a:lnTo>
                  <a:close/>
                </a:path>
              </a:pathLst>
            </a:custGeom>
            <a:solidFill>
              <a:srgbClr val="06402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015144" cy="625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40366" y="1247701"/>
            <a:ext cx="11524360" cy="640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3"/>
              </a:lnSpc>
            </a:pPr>
            <a:r>
              <a:rPr lang="en-US" sz="2520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4270199" y="7647929"/>
            <a:ext cx="494527" cy="1133593"/>
          </a:xfrm>
          <a:custGeom>
            <a:avLst/>
            <a:gdLst/>
            <a:ahLst/>
            <a:cxnLst/>
            <a:rect l="l" t="t" r="r" b="b"/>
            <a:pathLst>
              <a:path w="494527" h="1133593">
                <a:moveTo>
                  <a:pt x="0" y="0"/>
                </a:moveTo>
                <a:lnTo>
                  <a:pt x="494527" y="0"/>
                </a:lnTo>
                <a:lnTo>
                  <a:pt x="494527" y="1133592"/>
                </a:lnTo>
                <a:lnTo>
                  <a:pt x="0" y="1133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92141" y="3646868"/>
            <a:ext cx="1895859" cy="6770927"/>
          </a:xfrm>
          <a:custGeom>
            <a:avLst/>
            <a:gdLst/>
            <a:ahLst/>
            <a:cxnLst/>
            <a:rect l="l" t="t" r="r" b="b"/>
            <a:pathLst>
              <a:path w="1895859" h="6770927">
                <a:moveTo>
                  <a:pt x="0" y="0"/>
                </a:moveTo>
                <a:lnTo>
                  <a:pt x="1895859" y="0"/>
                </a:lnTo>
                <a:lnTo>
                  <a:pt x="1895859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05061" y="6901987"/>
            <a:ext cx="2379378" cy="2099801"/>
          </a:xfrm>
          <a:custGeom>
            <a:avLst/>
            <a:gdLst/>
            <a:ahLst/>
            <a:cxnLst/>
            <a:rect l="l" t="t" r="r" b="b"/>
            <a:pathLst>
              <a:path w="2379378" h="2099801">
                <a:moveTo>
                  <a:pt x="0" y="0"/>
                </a:moveTo>
                <a:lnTo>
                  <a:pt x="2379378" y="0"/>
                </a:lnTo>
                <a:lnTo>
                  <a:pt x="2379378" y="2099801"/>
                </a:lnTo>
                <a:lnTo>
                  <a:pt x="0" y="2099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3786624"/>
            <a:ext cx="1884661" cy="188466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55691" y="1486857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-1280179" y="928240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36070" y="4552940"/>
            <a:ext cx="2554583" cy="877848"/>
          </a:xfrm>
          <a:custGeom>
            <a:avLst/>
            <a:gdLst/>
            <a:ahLst/>
            <a:cxnLst/>
            <a:rect l="l" t="t" r="r" b="b"/>
            <a:pathLst>
              <a:path w="2554583" h="877848">
                <a:moveTo>
                  <a:pt x="0" y="0"/>
                </a:moveTo>
                <a:lnTo>
                  <a:pt x="2554583" y="0"/>
                </a:lnTo>
                <a:lnTo>
                  <a:pt x="2554583" y="877847"/>
                </a:lnTo>
                <a:lnTo>
                  <a:pt x="0" y="877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4096840" y="1028700"/>
            <a:ext cx="2697579" cy="2570057"/>
          </a:xfrm>
          <a:custGeom>
            <a:avLst/>
            <a:gdLst/>
            <a:ahLst/>
            <a:cxnLst/>
            <a:rect l="l" t="t" r="r" b="b"/>
            <a:pathLst>
              <a:path w="2697579" h="2570057">
                <a:moveTo>
                  <a:pt x="0" y="0"/>
                </a:moveTo>
                <a:lnTo>
                  <a:pt x="2697579" y="0"/>
                </a:lnTo>
                <a:lnTo>
                  <a:pt x="2697579" y="2570057"/>
                </a:lnTo>
                <a:lnTo>
                  <a:pt x="0" y="2570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9354392" y="6431522"/>
            <a:ext cx="9831614" cy="3986273"/>
          </a:xfrm>
          <a:custGeom>
            <a:avLst/>
            <a:gdLst/>
            <a:ahLst/>
            <a:cxnLst/>
            <a:rect l="l" t="t" r="r" b="b"/>
            <a:pathLst>
              <a:path w="9831614" h="3986273">
                <a:moveTo>
                  <a:pt x="0" y="0"/>
                </a:moveTo>
                <a:lnTo>
                  <a:pt x="9831614" y="0"/>
                </a:lnTo>
                <a:lnTo>
                  <a:pt x="9831614" y="3986273"/>
                </a:lnTo>
                <a:lnTo>
                  <a:pt x="0" y="39862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0201" y="1524506"/>
            <a:ext cx="16904630" cy="894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Observation Space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500 discrete states:</a:t>
            </a:r>
          </a:p>
          <a:p>
            <a:pPr marL="719169" lvl="1" indent="-359584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25 taxi positions</a:t>
            </a:r>
          </a:p>
          <a:p>
            <a:pPr marL="719169" lvl="1" indent="-359584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 possible locations of the passenger (including when he is in the taxi)</a:t>
            </a:r>
          </a:p>
          <a:p>
            <a:pPr marL="719169" lvl="1" indent="-359584" algn="l">
              <a:lnSpc>
                <a:spcPts val="4663"/>
              </a:lnSpc>
              <a:buFont typeface="Arial"/>
              <a:buChar char="•"/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4 destination locations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Action Space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Discrete 6 actions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Reward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- 1 per step unless other reward is triggered.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+ 20 delivering passenger.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-10 executing “pickup” and “drop-off” actions illegally.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3"/>
              </a:lnSpc>
              <a:spcBef>
                <a:spcPct val="0"/>
              </a:spcBef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Q-Learning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1493034" y="7563799"/>
            <a:ext cx="17171368" cy="29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92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Your paragraph text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204994" y="7964633"/>
            <a:ext cx="17171368" cy="29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92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Your paragraph 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7794603"/>
            <a:ext cx="171713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a little bit of body 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7427" y="1994567"/>
            <a:ext cx="15632621" cy="676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5303" lvl="1" indent="-467652" algn="l">
              <a:lnSpc>
                <a:spcPts val="5328"/>
              </a:lnSpc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Model-free, off-policy RL method</a:t>
            </a:r>
          </a:p>
          <a:p>
            <a:pPr algn="l">
              <a:lnSpc>
                <a:spcPts val="5328"/>
              </a:lnSpc>
            </a:pPr>
            <a:endParaRPr lang="en-US" sz="43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35303" lvl="1" indent="-467652" algn="l">
              <a:lnSpc>
                <a:spcPts val="5328"/>
              </a:lnSpc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Learns action-value function Q(s, a)</a:t>
            </a:r>
          </a:p>
          <a:p>
            <a:pPr algn="l">
              <a:lnSpc>
                <a:spcPts val="5328"/>
              </a:lnSpc>
            </a:pPr>
            <a:endParaRPr lang="en-US" sz="43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35303" lvl="1" indent="-467652" algn="l">
              <a:lnSpc>
                <a:spcPts val="5328"/>
              </a:lnSpc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Uses Bellman update rule</a:t>
            </a:r>
          </a:p>
          <a:p>
            <a:pPr algn="l">
              <a:lnSpc>
                <a:spcPts val="5328"/>
              </a:lnSpc>
            </a:pPr>
            <a:endParaRPr lang="en-US" sz="433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5328"/>
              </a:lnSpc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</a:t>
            </a:r>
            <a:r>
              <a:rPr lang="en-US" sz="4332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Q(s,a)←Q(s,a)+α[r+γamax​Q(s′,a)−Q(s,a)]</a:t>
            </a:r>
          </a:p>
          <a:p>
            <a:pPr algn="l">
              <a:lnSpc>
                <a:spcPts val="5328"/>
              </a:lnSpc>
            </a:pPr>
            <a:endParaRPr lang="en-US" sz="4332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935303" lvl="1" indent="-467652" algn="l">
              <a:lnSpc>
                <a:spcPts val="5328"/>
              </a:lnSpc>
              <a:spcBef>
                <a:spcPct val="0"/>
              </a:spcBef>
              <a:buFont typeface="Arial"/>
              <a:buChar char="•"/>
            </a:pPr>
            <a:r>
              <a:rPr lang="en-US" sz="43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Q-table stores the expected cumulative reward for each state–action pair.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7171368" cy="9664132"/>
            <a:chOff x="0" y="0"/>
            <a:chExt cx="4522500" cy="2545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93322" y="1587150"/>
            <a:ext cx="7570277" cy="6873374"/>
          </a:xfrm>
          <a:custGeom>
            <a:avLst/>
            <a:gdLst/>
            <a:ahLst/>
            <a:cxnLst/>
            <a:rect l="l" t="t" r="r" b="b"/>
            <a:pathLst>
              <a:path w="7570277" h="6873374">
                <a:moveTo>
                  <a:pt x="0" y="0"/>
                </a:moveTo>
                <a:lnTo>
                  <a:pt x="7570277" y="0"/>
                </a:lnTo>
                <a:lnTo>
                  <a:pt x="7570277" y="6873375"/>
                </a:lnTo>
                <a:lnTo>
                  <a:pt x="0" y="6873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826475"/>
            <a:ext cx="6924429" cy="6634049"/>
          </a:xfrm>
          <a:custGeom>
            <a:avLst/>
            <a:gdLst/>
            <a:ahLst/>
            <a:cxnLst/>
            <a:rect l="l" t="t" r="r" b="b"/>
            <a:pathLst>
              <a:path w="6924429" h="6634049">
                <a:moveTo>
                  <a:pt x="0" y="0"/>
                </a:moveTo>
                <a:lnTo>
                  <a:pt x="6924429" y="0"/>
                </a:lnTo>
                <a:lnTo>
                  <a:pt x="6924429" y="6634050"/>
                </a:lnTo>
                <a:lnTo>
                  <a:pt x="0" y="6634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2353" y="510713"/>
            <a:ext cx="17171368" cy="91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04"/>
              </a:lnSpc>
              <a:spcBef>
                <a:spcPct val="0"/>
              </a:spcBef>
            </a:pPr>
            <a:r>
              <a:rPr lang="en-US" sz="6943" u="none" strike="noStrike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Reward Shaping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  <a:p>
              <a:pPr algn="ctr">
                <a:lnSpc>
                  <a:spcPts val="2363"/>
                </a:lnSpc>
              </a:pPr>
              <a:r>
                <a:rPr lang="en-US" sz="192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363"/>
                </a:lnSpc>
              </a:pPr>
              <a:endParaRPr lang="en-US" sz="192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78529" y="427481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Q-Learning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8529" y="5143500"/>
            <a:ext cx="5204980" cy="4118230"/>
          </a:xfrm>
          <a:custGeom>
            <a:avLst/>
            <a:gdLst/>
            <a:ahLst/>
            <a:cxnLst/>
            <a:rect l="l" t="t" r="r" b="b"/>
            <a:pathLst>
              <a:path w="5204980" h="4118230">
                <a:moveTo>
                  <a:pt x="0" y="0"/>
                </a:moveTo>
                <a:lnTo>
                  <a:pt x="5204981" y="0"/>
                </a:lnTo>
                <a:lnTo>
                  <a:pt x="5204981" y="4118230"/>
                </a:lnTo>
                <a:lnTo>
                  <a:pt x="0" y="4118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626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85684" y="2016628"/>
            <a:ext cx="7614498" cy="5680658"/>
          </a:xfrm>
          <a:custGeom>
            <a:avLst/>
            <a:gdLst/>
            <a:ahLst/>
            <a:cxnLst/>
            <a:rect l="l" t="t" r="r" b="b"/>
            <a:pathLst>
              <a:path w="7614498" h="5680658">
                <a:moveTo>
                  <a:pt x="0" y="0"/>
                </a:moveTo>
                <a:lnTo>
                  <a:pt x="7614499" y="0"/>
                </a:lnTo>
                <a:lnTo>
                  <a:pt x="7614499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29939" y="1016876"/>
            <a:ext cx="5902161" cy="412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endParaRPr/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The policy is π(s) = argmaxₐ Q(s,a)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ε-Greedy Exploration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With probability ε → random action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With probability 1 − ε → greedy action</a:t>
            </a:r>
          </a:p>
          <a:p>
            <a:pPr algn="l">
              <a:lnSpc>
                <a:spcPts val="2948"/>
              </a:lnSpc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7591" lvl="1" indent="-258795" algn="l">
              <a:lnSpc>
                <a:spcPts val="2948"/>
              </a:lnSpc>
              <a:buFont typeface="Arial"/>
              <a:buChar char="•"/>
            </a:pPr>
            <a:r>
              <a:rPr lang="en-US" sz="239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ε decays over time</a:t>
            </a:r>
          </a:p>
          <a:p>
            <a:pPr algn="l">
              <a:lnSpc>
                <a:spcPts val="2948"/>
              </a:lnSpc>
              <a:spcBef>
                <a:spcPct val="0"/>
              </a:spcBef>
            </a:pPr>
            <a:endParaRPr lang="en-US" sz="2397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1570019" y="9852280"/>
            <a:ext cx="21205933" cy="7805667"/>
            <a:chOff x="0" y="0"/>
            <a:chExt cx="5585102" cy="20558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14841495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stochastic Policy gradient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50201" y="1760086"/>
            <a:ext cx="16904630" cy="1195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Algorithm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REINFORCE (Monte Carlo Policy Gradient)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3"/>
              </a:lnSpc>
            </a:pPr>
            <a:r>
              <a:rPr lang="en-US" sz="33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Neural Network 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Input layer: 500-unit vector 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Hidden Layers: two fully connecte layers (128 neurons each)</a:t>
            </a:r>
          </a:p>
          <a:p>
            <a:pPr algn="l">
              <a:lnSpc>
                <a:spcPts val="4663"/>
              </a:lnSpc>
            </a:pPr>
            <a:r>
              <a:rPr lang="en-US" sz="33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Output layer: 6-unit Softmax layer</a:t>
            </a:r>
          </a:p>
          <a:p>
            <a:pPr algn="l">
              <a:lnSpc>
                <a:spcPts val="4663"/>
              </a:lnSpc>
            </a:pPr>
            <a:endParaRPr lang="en-US" sz="33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943"/>
              </a:lnSpc>
            </a:pPr>
            <a:r>
              <a:rPr lang="en-US" sz="3531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Enhanced reward</a:t>
            </a: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94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94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63"/>
              </a:lnSpc>
            </a:pPr>
            <a:endParaRPr lang="en-US" sz="3531" b="1">
              <a:solidFill>
                <a:srgbClr val="20212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943"/>
              </a:lnSpc>
            </a:pPr>
            <a:r>
              <a:rPr lang="en-US" sz="3531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4663"/>
              </a:lnSpc>
            </a:pPr>
            <a:endParaRPr lang="en-US" sz="35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3"/>
              </a:lnSpc>
              <a:spcBef>
                <a:spcPct val="0"/>
              </a:spcBef>
            </a:pPr>
            <a:endParaRPr lang="en-US" sz="3531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28700" y="7072134"/>
            <a:ext cx="8895212" cy="2813315"/>
          </a:xfrm>
          <a:custGeom>
            <a:avLst/>
            <a:gdLst/>
            <a:ahLst/>
            <a:cxnLst/>
            <a:rect l="l" t="t" r="r" b="b"/>
            <a:pathLst>
              <a:path w="8895212" h="2813315">
                <a:moveTo>
                  <a:pt x="0" y="0"/>
                </a:moveTo>
                <a:lnTo>
                  <a:pt x="8895212" y="0"/>
                </a:lnTo>
                <a:lnTo>
                  <a:pt x="8895212" y="2813315"/>
                </a:lnTo>
                <a:lnTo>
                  <a:pt x="0" y="28133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50201" y="609094"/>
            <a:ext cx="1523296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Parameters tuning results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44587" y="2278717"/>
            <a:ext cx="12004983" cy="6152554"/>
          </a:xfrm>
          <a:custGeom>
            <a:avLst/>
            <a:gdLst/>
            <a:ahLst/>
            <a:cxnLst/>
            <a:rect l="l" t="t" r="r" b="b"/>
            <a:pathLst>
              <a:path w="12004983" h="6152554">
                <a:moveTo>
                  <a:pt x="0" y="0"/>
                </a:moveTo>
                <a:lnTo>
                  <a:pt x="12004983" y="0"/>
                </a:lnTo>
                <a:lnTo>
                  <a:pt x="12004983" y="6152554"/>
                </a:lnTo>
                <a:lnTo>
                  <a:pt x="0" y="6152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01174" y="3253789"/>
            <a:ext cx="8631774" cy="703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2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Method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Grid Search over 8 distinct combinations</a:t>
            </a:r>
          </a:p>
          <a:p>
            <a:pPr algn="l">
              <a:lnSpc>
                <a:spcPts val="308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81"/>
              </a:lnSpc>
            </a:pPr>
            <a:r>
              <a:rPr lang="en-US" sz="2200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Parameters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Learning Rate (0.001 vs. 0.0005)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Discount Factor ( 0.99 vs. 0.90)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Reward Models (Standard vs.  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                     Enhanced)</a:t>
            </a:r>
          </a:p>
          <a:p>
            <a:pPr algn="l">
              <a:lnSpc>
                <a:spcPts val="308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81"/>
              </a:lnSpc>
            </a:pPr>
            <a:r>
              <a:rPr lang="en-US" sz="2200" b="1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Number of episodes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from 0 to 5000 with 500 step</a:t>
            </a:r>
          </a:p>
          <a:p>
            <a:pPr algn="l">
              <a:lnSpc>
                <a:spcPts val="266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r>
              <a:rPr lang="en-US" sz="2002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2661"/>
              </a:lnSpc>
            </a:pPr>
            <a:endParaRPr lang="en-US" sz="2002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  <a:spcBef>
                <a:spcPct val="0"/>
              </a:spcBef>
            </a:pPr>
            <a:endParaRPr lang="en-US" sz="2002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72117" y="447169"/>
            <a:ext cx="8865978" cy="3125257"/>
          </a:xfrm>
          <a:custGeom>
            <a:avLst/>
            <a:gdLst/>
            <a:ahLst/>
            <a:cxnLst/>
            <a:rect l="l" t="t" r="r" b="b"/>
            <a:pathLst>
              <a:path w="8865978" h="3125257">
                <a:moveTo>
                  <a:pt x="0" y="0"/>
                </a:moveTo>
                <a:lnTo>
                  <a:pt x="8865978" y="0"/>
                </a:lnTo>
                <a:lnTo>
                  <a:pt x="8865978" y="3125258"/>
                </a:lnTo>
                <a:lnTo>
                  <a:pt x="0" y="3125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72117" y="3634935"/>
            <a:ext cx="8865978" cy="3125257"/>
          </a:xfrm>
          <a:custGeom>
            <a:avLst/>
            <a:gdLst/>
            <a:ahLst/>
            <a:cxnLst/>
            <a:rect l="l" t="t" r="r" b="b"/>
            <a:pathLst>
              <a:path w="8865978" h="3125257">
                <a:moveTo>
                  <a:pt x="0" y="0"/>
                </a:moveTo>
                <a:lnTo>
                  <a:pt x="8865978" y="0"/>
                </a:lnTo>
                <a:lnTo>
                  <a:pt x="8865978" y="3125257"/>
                </a:lnTo>
                <a:lnTo>
                  <a:pt x="0" y="3125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72117" y="6760192"/>
            <a:ext cx="8865978" cy="3125257"/>
          </a:xfrm>
          <a:custGeom>
            <a:avLst/>
            <a:gdLst/>
            <a:ahLst/>
            <a:cxnLst/>
            <a:rect l="l" t="t" r="r" b="b"/>
            <a:pathLst>
              <a:path w="8865978" h="3125257">
                <a:moveTo>
                  <a:pt x="0" y="0"/>
                </a:moveTo>
                <a:lnTo>
                  <a:pt x="8865978" y="0"/>
                </a:lnTo>
                <a:lnTo>
                  <a:pt x="8865978" y="3125257"/>
                </a:lnTo>
                <a:lnTo>
                  <a:pt x="0" y="3125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557540" y="4286548"/>
          <a:ext cx="7446077" cy="3552825"/>
        </p:xfrm>
        <a:graphic>
          <a:graphicData uri="http://schemas.openxmlformats.org/drawingml/2006/table">
            <a:tbl>
              <a:tblPr/>
              <a:tblGrid>
                <a:gridCol w="2352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0223"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15k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30k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50k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75k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379"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Mean reward over 100 episodes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-91.40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-68.41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-41.49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-37.11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223"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Success rate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52%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90"/>
                        </a:lnSpc>
                        <a:defRPr/>
                      </a:pPr>
                      <a:r>
                        <a:rPr lang="en-US" sz="192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1350201" y="609094"/>
            <a:ext cx="5390946" cy="195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episodes training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C825A-B213-4805-FA2C-191BA7ED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919E5E-592D-FFAE-DB7D-8B55EEEACCFF}"/>
              </a:ext>
            </a:extLst>
          </p:cNvPr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3A1DAB4-BC8F-E8E4-3BBF-5E69A03AC9E9}"/>
              </a:ext>
            </a:extLst>
          </p:cNvPr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8078A00-B1C4-CD46-2137-84BDACAA2D3E}"/>
                </a:ext>
              </a:extLst>
            </p:cNvPr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A09A417-4987-AA7A-69C2-149534715C26}"/>
                </a:ext>
              </a:extLst>
            </p:cNvPr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EE2BFAD-4F1A-4BBF-7365-44133521C4D6}"/>
              </a:ext>
            </a:extLst>
          </p:cNvPr>
          <p:cNvGrpSpPr/>
          <p:nvPr/>
        </p:nvGrpSpPr>
        <p:grpSpPr>
          <a:xfrm>
            <a:off x="335434" y="221317"/>
            <a:ext cx="17171368" cy="9664132"/>
            <a:chOff x="0" y="0"/>
            <a:chExt cx="4522500" cy="254528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97977F-1488-FB7E-E6C9-875729AA15E5}"/>
                </a:ext>
              </a:extLst>
            </p:cNvPr>
            <p:cNvSpPr/>
            <p:nvPr/>
          </p:nvSpPr>
          <p:spPr>
            <a:xfrm>
              <a:off x="0" y="0"/>
              <a:ext cx="4522500" cy="2545286"/>
            </a:xfrm>
            <a:custGeom>
              <a:avLst/>
              <a:gdLst/>
              <a:ahLst/>
              <a:cxnLst/>
              <a:rect l="l" t="t" r="r" b="b"/>
              <a:pathLst>
                <a:path w="4522500" h="2545286">
                  <a:moveTo>
                    <a:pt x="0" y="0"/>
                  </a:moveTo>
                  <a:lnTo>
                    <a:pt x="4522500" y="0"/>
                  </a:lnTo>
                  <a:lnTo>
                    <a:pt x="4522500" y="2545286"/>
                  </a:lnTo>
                  <a:lnTo>
                    <a:pt x="0" y="25452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17D40AC-9B9B-13C1-F28C-9448E1ECDCEC}"/>
                </a:ext>
              </a:extLst>
            </p:cNvPr>
            <p:cNvSpPr txBox="1"/>
            <p:nvPr/>
          </p:nvSpPr>
          <p:spPr>
            <a:xfrm>
              <a:off x="0" y="-9525"/>
              <a:ext cx="4522500" cy="2554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7674CA9-B1D1-76A1-97DB-E2A8E248AC4A}"/>
              </a:ext>
            </a:extLst>
          </p:cNvPr>
          <p:cNvSpPr txBox="1"/>
          <p:nvPr/>
        </p:nvSpPr>
        <p:spPr>
          <a:xfrm>
            <a:off x="1350201" y="609094"/>
            <a:ext cx="1523296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GB" sz="7643" dirty="0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Final evaluation</a:t>
            </a:r>
            <a:endParaRPr lang="en-US" sz="7643" dirty="0">
              <a:solidFill>
                <a:srgbClr val="085740"/>
              </a:solidFill>
              <a:latin typeface="Kooperativ"/>
              <a:ea typeface="Kooperativ"/>
              <a:cs typeface="Kooperativ"/>
              <a:sym typeface="Kooperativ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41C7C34-6247-2C16-08F4-7E038E214CE3}"/>
              </a:ext>
            </a:extLst>
          </p:cNvPr>
          <p:cNvSpPr/>
          <p:nvPr/>
        </p:nvSpPr>
        <p:spPr>
          <a:xfrm>
            <a:off x="14504486" y="0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7"/>
                </a:lnTo>
                <a:lnTo>
                  <a:pt x="0" y="142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EAAB09A-4688-95EB-37EF-5E51423E19F0}"/>
              </a:ext>
            </a:extLst>
          </p:cNvPr>
          <p:cNvSpPr/>
          <p:nvPr/>
        </p:nvSpPr>
        <p:spPr>
          <a:xfrm>
            <a:off x="-2596617" y="-183608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944DFFA-D092-6FA7-C6F6-2DA612DC0242}"/>
              </a:ext>
            </a:extLst>
          </p:cNvPr>
          <p:cNvSpPr txBox="1"/>
          <p:nvPr/>
        </p:nvSpPr>
        <p:spPr>
          <a:xfrm>
            <a:off x="1328430" y="7433117"/>
            <a:ext cx="8631774" cy="476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b="1" dirty="0">
                <a:solidFill>
                  <a:srgbClr val="2021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Results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500</a:t>
            </a: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 test episodes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Success Rate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77% 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Average Reward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-39.27</a:t>
            </a:r>
          </a:p>
          <a:p>
            <a:pPr marL="475167" lvl="1" indent="-237584" algn="l">
              <a:lnSpc>
                <a:spcPts val="3081"/>
              </a:lnSpc>
              <a:buFont typeface="Arial"/>
              <a:buChar char="•"/>
            </a:pPr>
            <a:r>
              <a:rPr lang="en-US" sz="2200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Average Steps </a:t>
            </a:r>
            <a:r>
              <a:rPr lang="en-US" sz="2200" b="1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55.44</a:t>
            </a: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</a:pPr>
            <a:endParaRPr lang="en-US" sz="2200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04"/>
              </a:lnSpc>
            </a:pPr>
            <a:r>
              <a:rPr lang="en-US" sz="2002" dirty="0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2661"/>
              </a:lnSpc>
            </a:pPr>
            <a:endParaRPr lang="en-US" sz="2002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1"/>
              </a:lnSpc>
              <a:spcBef>
                <a:spcPct val="0"/>
              </a:spcBef>
            </a:pPr>
            <a:endParaRPr lang="en-US" sz="2002" dirty="0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5" name="Picture 14" descr="A graph of a bar and a bar&#10;&#10;AI-generated content may be incorrect.">
            <a:extLst>
              <a:ext uri="{FF2B5EF4-FFF2-40B4-BE49-F238E27FC236}">
                <a16:creationId xmlns:a16="http://schemas.microsoft.com/office/drawing/2014/main" id="{A67662F8-DD54-49C0-5FBC-982EFB1E5F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035" y="2003863"/>
            <a:ext cx="16065929" cy="52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5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480</Words>
  <Application>Microsoft Office PowerPoint</Application>
  <PresentationFormat>Custom</PresentationFormat>
  <Paragraphs>155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Public Sans</vt:lpstr>
      <vt:lpstr>Canva Sans</vt:lpstr>
      <vt:lpstr>Calibri</vt:lpstr>
      <vt:lpstr>Kooperativ</vt:lpstr>
      <vt:lpstr>Arial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Taxi environment</dc:title>
  <cp:lastModifiedBy>Yuliya Martyniuk</cp:lastModifiedBy>
  <cp:revision>7</cp:revision>
  <dcterms:created xsi:type="dcterms:W3CDTF">2006-08-16T00:00:00Z</dcterms:created>
  <dcterms:modified xsi:type="dcterms:W3CDTF">2026-01-28T10:18:00Z</dcterms:modified>
  <dc:identifier>DAG-DqOFeDA</dc:identifier>
</cp:coreProperties>
</file>